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57" r:id="rId6"/>
    <p:sldId id="262" r:id="rId7"/>
    <p:sldId id="267" r:id="rId8"/>
    <p:sldId id="264" r:id="rId9"/>
    <p:sldId id="268" r:id="rId10"/>
    <p:sldId id="269" r:id="rId11"/>
    <p:sldId id="270" r:id="rId12"/>
    <p:sldId id="271" r:id="rId13"/>
    <p:sldId id="265" r:id="rId14"/>
    <p:sldId id="261" r:id="rId15"/>
    <p:sldId id="266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26DF4-07D8-4A41-8509-246B31EB6E9C}" type="datetimeFigureOut">
              <a:rPr lang="ru-RU" smtClean="0"/>
              <a:t>08.10.2007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E5E05-1E20-4604-8B4B-5A6F281F18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786874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Пути решения проблемы транспорта газа у многоклеточных</a:t>
            </a:r>
            <a:r>
              <a:rPr lang="en-US" b="1" dirty="0" smtClean="0"/>
              <a:t> </a:t>
            </a:r>
            <a:r>
              <a:rPr lang="ru-RU" b="1" dirty="0" smtClean="0"/>
              <a:t>организмов: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26" y="2285992"/>
            <a:ext cx="8786874" cy="4240235"/>
          </a:xfrm>
        </p:spPr>
        <p:txBody>
          <a:bodyPr>
            <a:noAutofit/>
          </a:bodyPr>
          <a:lstStyle/>
          <a:p>
            <a:r>
              <a:rPr lang="ru-RU" sz="4000" dirty="0" smtClean="0"/>
              <a:t>Ограничение размеров;</a:t>
            </a:r>
          </a:p>
          <a:p>
            <a:r>
              <a:rPr lang="ru-RU" sz="4000" dirty="0" smtClean="0"/>
              <a:t>Плоская форма тела (малая величина диффузионного расстояния);</a:t>
            </a:r>
          </a:p>
          <a:p>
            <a:r>
              <a:rPr lang="ru-RU" sz="4000" dirty="0" smtClean="0"/>
              <a:t>Уменьшение потребления кислорода;</a:t>
            </a:r>
          </a:p>
          <a:p>
            <a:r>
              <a:rPr lang="ru-RU" sz="4000" dirty="0" smtClean="0"/>
              <a:t>Возникновение системы транспорта газов.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Опосредованное дыхание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58148" y="2428868"/>
            <a:ext cx="785818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8143900" y="3071810"/>
            <a:ext cx="357190" cy="642942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ольцо 5"/>
          <p:cNvSpPr/>
          <p:nvPr/>
        </p:nvSpPr>
        <p:spPr>
          <a:xfrm>
            <a:off x="2214546" y="2285992"/>
            <a:ext cx="4500594" cy="2428892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1928802"/>
            <a:ext cx="571504" cy="3357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/>
              <a:t>Орган дыхания</a:t>
            </a:r>
            <a:endParaRPr lang="ru-RU" sz="32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286248" y="2428868"/>
            <a:ext cx="571504" cy="2143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4214810" y="4214818"/>
            <a:ext cx="571504" cy="2143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14348" y="2643182"/>
            <a:ext cx="1714512" cy="642942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714348" y="3929066"/>
            <a:ext cx="1857388" cy="500066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6429388" y="3000372"/>
            <a:ext cx="1643074" cy="214314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>
            <a:off x="6429388" y="3857628"/>
            <a:ext cx="1571636" cy="1588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4282" y="2214554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</a:t>
            </a:r>
            <a:r>
              <a:rPr lang="ru-RU" sz="4000" baseline="-25000" dirty="0" smtClean="0"/>
              <a:t>2</a:t>
            </a:r>
            <a:endParaRPr lang="ru-RU" sz="40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142844" y="4714884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СО</a:t>
            </a:r>
            <a:r>
              <a:rPr lang="ru-RU" sz="4000" baseline="-25000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58148" y="3714752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СО</a:t>
            </a:r>
            <a:r>
              <a:rPr lang="ru-RU" sz="4000" baseline="-250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29586" y="2357430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</a:t>
            </a:r>
            <a:r>
              <a:rPr lang="ru-RU" sz="4000" baseline="-25000" dirty="0" smtClean="0"/>
              <a:t>2</a:t>
            </a:r>
            <a:endParaRPr lang="ru-RU" sz="4000" baseline="-25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358082" y="428604"/>
            <a:ext cx="785818" cy="21431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/>
              <a:t>кровь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404336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Органы дыхания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2400288" cy="1828800"/>
          </a:xfrm>
        </p:spPr>
        <p:txBody>
          <a:bodyPr/>
          <a:lstStyle/>
          <a:p>
            <a:r>
              <a:rPr lang="ru-RU" dirty="0" smtClean="0"/>
              <a:t>Кожа</a:t>
            </a:r>
          </a:p>
          <a:p>
            <a:r>
              <a:rPr lang="ru-RU" dirty="0" smtClean="0"/>
              <a:t>Жабры</a:t>
            </a:r>
          </a:p>
          <a:p>
            <a:r>
              <a:rPr lang="ru-RU" dirty="0" smtClean="0"/>
              <a:t>Легкие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15140" y="428604"/>
            <a:ext cx="57150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/>
              <a:t>кожа</a:t>
            </a:r>
            <a:endParaRPr lang="ru-RU" sz="32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215074" y="571480"/>
            <a:ext cx="1643074" cy="357190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6215074" y="2000240"/>
            <a:ext cx="1714512" cy="500066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72132" y="428604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</a:t>
            </a:r>
            <a:r>
              <a:rPr lang="ru-RU" sz="4000" baseline="-25000" dirty="0" smtClean="0"/>
              <a:t>2</a:t>
            </a:r>
            <a:endParaRPr lang="ru-RU" sz="40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286380" y="1785926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СО</a:t>
            </a:r>
            <a:r>
              <a:rPr lang="ru-RU" sz="4000" baseline="-25000" dirty="0"/>
              <a:t>2</a:t>
            </a:r>
          </a:p>
        </p:txBody>
      </p:sp>
      <p:sp>
        <p:nvSpPr>
          <p:cNvPr id="15" name="Кольцо 14"/>
          <p:cNvSpPr/>
          <p:nvPr/>
        </p:nvSpPr>
        <p:spPr>
          <a:xfrm>
            <a:off x="2571736" y="2714620"/>
            <a:ext cx="1571636" cy="1714512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71934" y="3357562"/>
            <a:ext cx="571504" cy="50006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143372" y="2643182"/>
            <a:ext cx="50006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3857628"/>
            <a:ext cx="50006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2643182"/>
            <a:ext cx="785818" cy="207170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3200" dirty="0" smtClean="0"/>
              <a:t>кровь</a:t>
            </a:r>
            <a:endParaRPr lang="ru-RU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57356" y="4143380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СО</a:t>
            </a:r>
            <a:r>
              <a:rPr lang="ru-RU" sz="4000" baseline="-25000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71670" y="2000240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</a:t>
            </a:r>
            <a:r>
              <a:rPr lang="ru-RU" sz="4000" baseline="-25000" dirty="0" smtClean="0"/>
              <a:t>2</a:t>
            </a:r>
            <a:endParaRPr lang="ru-RU" sz="4000" baseline="-250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H="1">
            <a:off x="2678893" y="2678901"/>
            <a:ext cx="428628" cy="357190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0800000" flipV="1">
            <a:off x="2428860" y="3929066"/>
            <a:ext cx="500066" cy="357190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6286512" y="4357694"/>
            <a:ext cx="2428892" cy="235745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endParaRPr lang="ru-RU" sz="3200" dirty="0" smtClean="0"/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кровь</a:t>
            </a:r>
            <a:endParaRPr lang="ru-RU" sz="3200" dirty="0"/>
          </a:p>
        </p:txBody>
      </p:sp>
      <p:sp>
        <p:nvSpPr>
          <p:cNvPr id="33" name="Кольцо 32"/>
          <p:cNvSpPr/>
          <p:nvPr/>
        </p:nvSpPr>
        <p:spPr>
          <a:xfrm>
            <a:off x="6215074" y="4714884"/>
            <a:ext cx="1571636" cy="1714512"/>
          </a:xfrm>
          <a:prstGeom prst="don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15008" y="4357694"/>
            <a:ext cx="57150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715008" y="5286388"/>
            <a:ext cx="642942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715008" y="5929330"/>
            <a:ext cx="57150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7286644" y="6143644"/>
            <a:ext cx="500066" cy="214314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 flipV="1">
            <a:off x="7358082" y="4857760"/>
            <a:ext cx="500066" cy="285752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858148" y="4357694"/>
            <a:ext cx="1143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СО</a:t>
            </a:r>
            <a:r>
              <a:rPr lang="ru-RU" sz="4000" baseline="-250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58148" y="5929330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О</a:t>
            </a:r>
            <a:r>
              <a:rPr lang="ru-RU" sz="4000" baseline="-25000" dirty="0" smtClean="0"/>
              <a:t>2</a:t>
            </a:r>
            <a:endParaRPr lang="ru-RU" sz="4000" baseline="-2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8" name="Picture 4" descr="D:\antology6\er\ch14.files\image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372282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обеспечивает транспорт О</a:t>
            </a:r>
            <a:r>
              <a:rPr lang="ru-RU" baseline="-25000" dirty="0"/>
              <a:t>2</a:t>
            </a:r>
            <a:r>
              <a:rPr lang="ru-RU" dirty="0"/>
              <a:t> и СО</a:t>
            </a:r>
            <a:r>
              <a:rPr lang="ru-RU" baseline="-25000" dirty="0"/>
              <a:t>2</a:t>
            </a:r>
            <a:r>
              <a:rPr lang="ru-RU" dirty="0"/>
              <a:t> между легкими и тканями, у животных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3386085"/>
          <a:ext cx="6096000" cy="85830"/>
        </p:xfrm>
        <a:graphic>
          <a:graphicData uri="http://schemas.openxmlformats.org/drawingml/2006/table">
            <a:tbl>
              <a:tblPr/>
              <a:tblGrid>
                <a:gridCol w="238806"/>
                <a:gridCol w="5857194"/>
              </a:tblGrid>
              <a:tr h="85830">
                <a:tc>
                  <a:txBody>
                    <a:bodyPr/>
                    <a:lstStyle/>
                    <a:p>
                      <a:pPr indent="2159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>
                        <a:latin typeface="Arial"/>
                        <a:ea typeface="Times New Roman"/>
                      </a:endParaRPr>
                    </a:p>
                  </a:txBody>
                  <a:tcPr marL="36097" marR="3609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71612"/>
            <a:ext cx="6153150" cy="2314575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42910" y="4929198"/>
            <a:ext cx="73581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5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Принципы, работы мышц—инспираторов А — диафрагма (I) и ее модель (II): 1 — ножка диафрагмы, 2— реберная часть диафрагмы, 3 — межреберные и вспомогательные мышцы, 4 — грудная клетка, 5 —легкое, 6 —живот; Б — движения ребер, позволяющие наружным межреберным мышцам увеличивать при вдохе переднезадний (верхние ребра) и поперечный (нижние ребра) диаметр грудной клетки: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15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— 1 ребро, II — IV ребро, прямым пунктиром показаны оси шеек ребер; стрелками — перемещение ребер при вдохе.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D:\antology6\er\ch14.files\image0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3714776" cy="6858000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72066" y="1071546"/>
            <a:ext cx="3371816" cy="4525963"/>
          </a:xfrm>
        </p:spPr>
        <p:txBody>
          <a:bodyPr>
            <a:normAutofit fontScale="40000" lnSpcReduction="20000"/>
          </a:bodyPr>
          <a:lstStyle/>
          <a:p>
            <a:r>
              <a:rPr lang="ru-RU" i="1" dirty="0"/>
              <a:t>А. Согласно закону Лапласа, давление (Р) в пузырьке при постоянном напряжении (у) в его стенке обратно пропорционально его радиусу (г). Значит, если напряжение в стенках большого и маленького пузырька будет одинаковым, но радиус маленького пузырька будет в два раза меньше, давление в нем будет в два раза выше. В числителе правой части уравнения стоит не 2у, а 4у, поскольку у пузырьков имеется внутренняя и наружная поверхность. Б. Если эти пузырьки соединяются, то маленький пузырек, в котором давление выше, отдаст свое содержимое большому. В. </a:t>
            </a:r>
            <a:r>
              <a:rPr lang="ru-RU" i="1" dirty="0" err="1"/>
              <a:t>Спадению</a:t>
            </a:r>
            <a:r>
              <a:rPr lang="ru-RU" i="1" dirty="0"/>
              <a:t> альвеол препятствует выстилающий их слой </a:t>
            </a:r>
            <a:r>
              <a:rPr lang="ru-RU" i="1" dirty="0" err="1"/>
              <a:t>сурфактанта</a:t>
            </a:r>
            <a:r>
              <a:rPr lang="ru-RU" i="1" dirty="0"/>
              <a:t>. Когда альвеола, а вместе с ней и этот слой расширяются, то его толщина снижается, поверхностное натяжение возрастает и альвеола стабилизируется.</a:t>
            </a:r>
            <a:endParaRPr lang="ru-RU" dirty="0"/>
          </a:p>
          <a:p>
            <a:r>
              <a:rPr lang="ru-RU" i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572560" cy="5429288"/>
          </a:xfrm>
        </p:spPr>
        <p:txBody>
          <a:bodyPr>
            <a:noAutofit/>
          </a:bodyPr>
          <a:lstStyle/>
          <a:p>
            <a:r>
              <a:rPr lang="ru-RU" sz="4000" dirty="0"/>
              <a:t>Животные нуждаются в «горючем», которое служит для них источником химической энергии, необходимой для выполнения работы и поддержания макро– и микроструктурной целостности организма.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D:\antology6\er\ch16.files\image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8071745" cy="59725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0"/>
          </a:xfrm>
        </p:spPr>
        <p:txBody>
          <a:bodyPr>
            <a:noAutofit/>
          </a:bodyPr>
          <a:lstStyle/>
          <a:p>
            <a:r>
              <a:rPr lang="ru-RU" sz="3200" i="1" dirty="0"/>
              <a:t>Поглощение и усвоение химической энергии в организме животного.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429684" cy="5357850"/>
          </a:xfrm>
        </p:spPr>
        <p:txBody>
          <a:bodyPr>
            <a:noAutofit/>
          </a:bodyPr>
          <a:lstStyle/>
          <a:p>
            <a:r>
              <a:rPr lang="ru-RU" sz="4400" dirty="0" smtClean="0"/>
              <a:t>При расщеплении </a:t>
            </a:r>
            <a:r>
              <a:rPr lang="ru-RU" sz="4400" dirty="0"/>
              <a:t>крупных органических </a:t>
            </a:r>
            <a:r>
              <a:rPr lang="ru-RU" sz="4400" dirty="0" smtClean="0"/>
              <a:t>молекул часть </a:t>
            </a:r>
            <a:r>
              <a:rPr lang="ru-RU" sz="4400" dirty="0"/>
              <a:t>химической энергии, содержащейся в этих молекулах, передается специальным «высокоэнергетическим» веществам, например </a:t>
            </a:r>
            <a:r>
              <a:rPr lang="ru-RU" sz="4400" dirty="0" smtClean="0"/>
              <a:t>АТР.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D:\antology6\er\ch3.files\image0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70" y="85726"/>
            <a:ext cx="4343400" cy="6700860"/>
          </a:xfrm>
          <a:prstGeom prst="rect">
            <a:avLst/>
          </a:prstGeom>
          <a:noFill/>
        </p:spPr>
      </p:pic>
      <p:sp>
        <p:nvSpPr>
          <p:cNvPr id="8" name="Содержимое 3"/>
          <p:cNvSpPr txBox="1">
            <a:spLocks/>
          </p:cNvSpPr>
          <p:nvPr/>
        </p:nvSpPr>
        <p:spPr>
          <a:xfrm>
            <a:off x="3786182" y="1500198"/>
            <a:ext cx="5429288" cy="6215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Клеточное</a:t>
            </a:r>
            <a:r>
              <a:rPr kumimoji="0" lang="ru-RU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дыхание </a:t>
            </a:r>
            <a:r>
              <a:rPr lang="ru-RU" sz="4000" dirty="0"/>
              <a:t>– протекающие в </a:t>
            </a:r>
            <a:r>
              <a:rPr lang="ru-RU" sz="4000" dirty="0" smtClean="0"/>
              <a:t>клетке окислительные реакции, энергия которых используется для </a:t>
            </a:r>
            <a:r>
              <a:rPr lang="ru-RU" sz="4000" dirty="0" err="1" smtClean="0"/>
              <a:t>ресинтеза</a:t>
            </a:r>
            <a:r>
              <a:rPr lang="ru-RU" sz="4000" dirty="0" smtClean="0"/>
              <a:t> АТФ </a:t>
            </a:r>
            <a:r>
              <a:rPr lang="ru-RU" sz="3800" dirty="0" smtClean="0"/>
              <a:t>(</a:t>
            </a:r>
            <a:r>
              <a:rPr lang="ru-RU" sz="3600" i="1" dirty="0" smtClean="0"/>
              <a:t>специальных «высокоэнергетических» веществ</a:t>
            </a:r>
            <a:r>
              <a:rPr lang="ru-RU" sz="3800" dirty="0" smtClean="0"/>
              <a:t>).</a:t>
            </a:r>
            <a:endParaRPr kumimoji="0" lang="ru-RU" sz="3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antology6\er\ch3.files\image0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6786610" cy="3228981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4929198"/>
            <a:ext cx="9144000" cy="1928802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аэробное дыхание, </a:t>
            </a:r>
            <a:r>
              <a:rPr lang="ru-RU" dirty="0"/>
              <a:t>при котором молекулы питательных веществ в конечном счете полностью окисляются до СО</a:t>
            </a:r>
            <a:r>
              <a:rPr lang="ru-RU" baseline="-25000" dirty="0"/>
              <a:t>2</a:t>
            </a:r>
            <a:r>
              <a:rPr lang="ru-RU" dirty="0"/>
              <a:t> и воды молекулярным </a:t>
            </a:r>
            <a:r>
              <a:rPr lang="ru-RU" dirty="0" smtClean="0"/>
              <a:t>кислородом.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-2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3200" i="1" dirty="0"/>
              <a:t>анаэробный дыхание, при котором молекулы питательных веществ окисляются не полностью – до молочной кислоты.</a:t>
            </a:r>
            <a:endParaRPr lang="ru-RU" sz="3200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2428868"/>
            <a:ext cx="32146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2 молекулы АТФ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429256" y="2428868"/>
            <a:ext cx="32146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38 молекулы АТФ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Прямое дыхание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643306" y="1714488"/>
            <a:ext cx="4857784" cy="33575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572264" y="2285992"/>
            <a:ext cx="1285884" cy="135732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 rot="19762264">
            <a:off x="5080888" y="2821850"/>
            <a:ext cx="714380" cy="107157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2357422" y="3214686"/>
            <a:ext cx="2786082" cy="214314"/>
          </a:xfrm>
          <a:prstGeom prst="straightConnector1">
            <a:avLst/>
          </a:prstGeom>
          <a:ln w="1016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3214678" y="3643314"/>
            <a:ext cx="2214578" cy="1571636"/>
          </a:xfrm>
          <a:prstGeom prst="straightConnector1">
            <a:avLst/>
          </a:prstGeom>
          <a:ln w="1016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43042" y="3071810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О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000232" y="5214950"/>
            <a:ext cx="11430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/>
              <a:t>СО</a:t>
            </a:r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1439850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М=</a:t>
            </a:r>
            <a:r>
              <a:rPr lang="en-US" sz="5400" b="1" dirty="0" smtClean="0"/>
              <a:t>DS</a:t>
            </a:r>
            <a:r>
              <a:rPr lang="ru-RU" sz="5400" b="1" dirty="0" smtClean="0"/>
              <a:t>(</a:t>
            </a:r>
            <a:r>
              <a:rPr lang="en-US" sz="5400" b="1" dirty="0" smtClean="0"/>
              <a:t>a</a:t>
            </a:r>
            <a:r>
              <a:rPr lang="ru-RU" sz="5400" b="1" baseline="-25000" dirty="0" smtClean="0"/>
              <a:t>1</a:t>
            </a:r>
            <a:r>
              <a:rPr lang="ru-RU" sz="5400" b="1" dirty="0" smtClean="0"/>
              <a:t> – </a:t>
            </a:r>
            <a:r>
              <a:rPr lang="en-US" sz="5400" b="1" dirty="0" smtClean="0"/>
              <a:t>a</a:t>
            </a:r>
            <a:r>
              <a:rPr lang="ru-RU" sz="5400" b="1" baseline="-25000" dirty="0" smtClean="0"/>
              <a:t>2</a:t>
            </a:r>
            <a:r>
              <a:rPr lang="ru-RU" sz="5400" b="1" dirty="0" smtClean="0"/>
              <a:t>)/</a:t>
            </a:r>
            <a:r>
              <a:rPr lang="ru-RU" sz="5400" b="1" dirty="0" err="1" smtClean="0"/>
              <a:t>х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335758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Скорость </a:t>
            </a:r>
            <a:r>
              <a:rPr lang="ru-RU" dirty="0"/>
              <a:t>переноса </a:t>
            </a:r>
            <a:r>
              <a:rPr lang="ru-RU" dirty="0" smtClean="0"/>
              <a:t>газа </a:t>
            </a:r>
            <a:r>
              <a:rPr lang="ru-RU" i="1" dirty="0"/>
              <a:t>М </a:t>
            </a:r>
            <a:r>
              <a:rPr lang="ru-RU" dirty="0"/>
              <a:t>зависит от площади </a:t>
            </a:r>
            <a:r>
              <a:rPr lang="en-US" dirty="0"/>
              <a:t>S</a:t>
            </a:r>
            <a:r>
              <a:rPr lang="ru-RU" dirty="0"/>
              <a:t>, через которую осуществляется диффузия, диффузионного расстояния </a:t>
            </a:r>
            <a:r>
              <a:rPr lang="ru-RU" i="1" dirty="0" err="1"/>
              <a:t>х</a:t>
            </a:r>
            <a:r>
              <a:rPr lang="ru-RU" b="1" dirty="0"/>
              <a:t>, </a:t>
            </a:r>
            <a:r>
              <a:rPr lang="ru-RU" dirty="0"/>
              <a:t>коэффициента диффузии </a:t>
            </a:r>
            <a:r>
              <a:rPr lang="en-US" i="1" dirty="0"/>
              <a:t>D </a:t>
            </a:r>
            <a:r>
              <a:rPr lang="ru-RU" dirty="0"/>
              <a:t>и разницы концентраций газов по обе стороны диффузионной поверхности </a:t>
            </a:r>
            <a:r>
              <a:rPr lang="ru-RU" i="1" dirty="0"/>
              <a:t>(а</a:t>
            </a:r>
            <a:r>
              <a:rPr lang="ru-RU" i="1" baseline="-25000" dirty="0"/>
              <a:t>1</a:t>
            </a:r>
            <a:r>
              <a:rPr lang="ru-RU" i="1" dirty="0"/>
              <a:t> — а</a:t>
            </a:r>
            <a:r>
              <a:rPr lang="ru-RU" i="1" baseline="-25000" dirty="0"/>
              <a:t>2</a:t>
            </a:r>
            <a:r>
              <a:rPr lang="ru-RU" i="1" dirty="0" smtClean="0"/>
              <a:t>):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4857752" y="2000240"/>
            <a:ext cx="3786214" cy="39290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643702" y="3929066"/>
            <a:ext cx="285752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214414" y="3643314"/>
            <a:ext cx="1143008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643042" y="4071942"/>
            <a:ext cx="285752" cy="2857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S=4</a:t>
            </a:r>
            <a:r>
              <a:rPr lang="el-GR" dirty="0" smtClean="0"/>
              <a:t>π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V=4/3</a:t>
            </a:r>
            <a:r>
              <a:rPr lang="el-GR" dirty="0" smtClean="0"/>
              <a:t>π</a:t>
            </a:r>
            <a:r>
              <a:rPr lang="en-US" dirty="0" smtClean="0"/>
              <a:t>r</a:t>
            </a:r>
            <a:r>
              <a:rPr lang="en-US" baseline="30000" dirty="0" smtClean="0"/>
              <a:t>3</a:t>
            </a:r>
            <a:endParaRPr lang="ru-RU" baseline="30000" dirty="0" smtClean="0"/>
          </a:p>
          <a:p>
            <a:pPr>
              <a:buNone/>
            </a:pPr>
            <a:endParaRPr lang="ru-RU" baseline="30000" dirty="0"/>
          </a:p>
        </p:txBody>
      </p:sp>
      <p:cxnSp>
        <p:nvCxnSpPr>
          <p:cNvPr id="7" name="Прямая со стрелкой 6"/>
          <p:cNvCxnSpPr>
            <a:stCxn id="4" idx="0"/>
          </p:cNvCxnSpPr>
          <p:nvPr/>
        </p:nvCxnSpPr>
        <p:spPr>
          <a:xfrm rot="16200000" flipH="1">
            <a:off x="1535885" y="3893347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0"/>
          </p:cNvCxnSpPr>
          <p:nvPr/>
        </p:nvCxnSpPr>
        <p:spPr>
          <a:xfrm rot="16200000" flipH="1">
            <a:off x="1500166" y="392906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499769" y="3928669"/>
            <a:ext cx="57150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0"/>
          </p:cNvCxnSpPr>
          <p:nvPr/>
        </p:nvCxnSpPr>
        <p:spPr>
          <a:xfrm rot="16200000" flipH="1">
            <a:off x="1500166" y="3929066"/>
            <a:ext cx="571504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5715008" y="3000372"/>
            <a:ext cx="2071702" cy="7143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478</Words>
  <Application>Microsoft Office PowerPoint</Application>
  <PresentationFormat>Экран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Поглощение и усвоение химической энергии в организме животного. </vt:lpstr>
      <vt:lpstr>Слайд 4</vt:lpstr>
      <vt:lpstr>Слайд 5</vt:lpstr>
      <vt:lpstr>Слайд 6</vt:lpstr>
      <vt:lpstr>Прямое дыхание</vt:lpstr>
      <vt:lpstr>М=DS(a1 – a2)/х</vt:lpstr>
      <vt:lpstr>Слайд 9</vt:lpstr>
      <vt:lpstr>Пути решения проблемы транспорта газа у многоклеточных организмов: </vt:lpstr>
      <vt:lpstr>Опосредованное дыхание</vt:lpstr>
      <vt:lpstr>Органы дыхания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Мирошниченко Игорь Васильевич</dc:creator>
  <cp:lastModifiedBy>Мирошниченко Игорь Васильевич</cp:lastModifiedBy>
  <cp:revision>22</cp:revision>
  <dcterms:created xsi:type="dcterms:W3CDTF">2007-10-08T15:41:33Z</dcterms:created>
  <dcterms:modified xsi:type="dcterms:W3CDTF">2007-10-08T19:04:13Z</dcterms:modified>
</cp:coreProperties>
</file>